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6" r:id="rId3"/>
    <p:sldId id="270" r:id="rId4"/>
    <p:sldId id="271" r:id="rId5"/>
    <p:sldId id="267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 snapToGrid="0">
      <p:cViewPr varScale="1">
        <p:scale>
          <a:sx n="81" d="100"/>
          <a:sy n="81" d="100"/>
        </p:scale>
        <p:origin x="9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6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40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5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0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8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4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7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cak.cz/data/android/physicsatschool/template.php?f=ac_rlc_par&amp;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A281-88E8-4C19-A032-B22C579D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741" y="2404534"/>
            <a:ext cx="8319262" cy="1646302"/>
          </a:xfrm>
        </p:spPr>
        <p:txBody>
          <a:bodyPr/>
          <a:lstStyle/>
          <a:p>
            <a:r>
              <a:rPr lang="sk-SK" dirty="0"/>
              <a:t>6. Bezkontaktné meranie odporu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B7BA-F7D5-4E56-82E0-D6D9D23AB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František Kundracik</a:t>
            </a:r>
          </a:p>
          <a:p>
            <a:r>
              <a:rPr lang="sk-SK" sz="2400" dirty="0"/>
              <a:t>Katedra experimentálnej fyziky FMFI UK v Bratislave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219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5" y="1930400"/>
            <a:ext cx="8596668" cy="388077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Vytvoriť LC obvod a jeho budenie generátorom</a:t>
            </a:r>
          </a:p>
          <a:p>
            <a:r>
              <a:rPr lang="sk-SK" dirty="0">
                <a:solidFill>
                  <a:srgbClr val="FF0000"/>
                </a:solidFill>
              </a:rPr>
              <a:t>Sériové budenie </a:t>
            </a:r>
            <a:r>
              <a:rPr lang="sk-SK" dirty="0">
                <a:solidFill>
                  <a:schemeClr val="tx1"/>
                </a:solidFill>
              </a:rPr>
              <a:t>(podmienka): </a:t>
            </a:r>
            <a:r>
              <a:rPr lang="sk-SK" dirty="0" err="1">
                <a:solidFill>
                  <a:schemeClr val="tx1"/>
                </a:solidFill>
              </a:rPr>
              <a:t>R</a:t>
            </a:r>
            <a:r>
              <a:rPr lang="sk-SK" baseline="-25000" dirty="0" err="1">
                <a:solidFill>
                  <a:schemeClr val="tx1"/>
                </a:solidFill>
              </a:rPr>
              <a:t>i</a:t>
            </a:r>
            <a:r>
              <a:rPr lang="sk-SK" baseline="-25000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&lt;&lt; </a:t>
            </a:r>
            <a:r>
              <a:rPr lang="sk-SK" dirty="0" err="1">
                <a:solidFill>
                  <a:schemeClr val="tx1"/>
                </a:solidFill>
              </a:rPr>
              <a:t>R</a:t>
            </a:r>
            <a:r>
              <a:rPr lang="sk-SK" baseline="-25000" dirty="0" err="1">
                <a:solidFill>
                  <a:schemeClr val="tx1"/>
                </a:solidFill>
              </a:rPr>
              <a:t>cievky</a:t>
            </a:r>
            <a:endParaRPr lang="sk-SK" baseline="-25000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Bežné generátory: </a:t>
            </a:r>
            <a:r>
              <a:rPr lang="sk-SK" dirty="0" err="1">
                <a:solidFill>
                  <a:schemeClr val="tx1"/>
                </a:solidFill>
              </a:rPr>
              <a:t>R</a:t>
            </a:r>
            <a:r>
              <a:rPr lang="sk-SK" baseline="-25000" dirty="0" err="1">
                <a:solidFill>
                  <a:schemeClr val="tx1"/>
                </a:solidFill>
              </a:rPr>
              <a:t>i</a:t>
            </a:r>
            <a:r>
              <a:rPr lang="sk-SK" dirty="0">
                <a:solidFill>
                  <a:schemeClr val="tx1"/>
                </a:solidFill>
              </a:rPr>
              <a:t> = 50 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sk-SK" dirty="0">
                <a:solidFill>
                  <a:schemeClr val="tx1"/>
                </a:solidFill>
              </a:rPr>
              <a:t> – veľmi veľa, straty na odpore v generátore budú oveľa väčšie, než v cievke a tyči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Treba umožniť, aby generátor vedel dodať do obvodu vyšší prúd. Riešenie na obrázku je vhodné pre frekvencie pod cca 20 kHz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650C2-5782-4EE5-97D2-5B90BA0203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0" y="-346121"/>
            <a:ext cx="5480096" cy="2954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8CD9E-A27A-40A3-BE92-1D768B1FA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2"/>
          <a:stretch/>
        </p:blipFill>
        <p:spPr>
          <a:xfrm>
            <a:off x="3383910" y="3787596"/>
            <a:ext cx="6405549" cy="3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5" y="1930400"/>
            <a:ext cx="8596668" cy="49276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Vytvoriť LC obvod a jeho budenie generátorom</a:t>
            </a:r>
          </a:p>
          <a:p>
            <a:r>
              <a:rPr lang="sk-SK" dirty="0">
                <a:solidFill>
                  <a:srgbClr val="FF0000"/>
                </a:solidFill>
              </a:rPr>
              <a:t>Paralelné budenie </a:t>
            </a:r>
            <a:r>
              <a:rPr lang="sk-SK" dirty="0">
                <a:solidFill>
                  <a:schemeClr val="tx1"/>
                </a:solidFill>
              </a:rPr>
              <a:t>(podmienka): </a:t>
            </a:r>
            <a:r>
              <a:rPr lang="sk-SK" dirty="0" err="1">
                <a:solidFill>
                  <a:schemeClr val="tx1"/>
                </a:solidFill>
              </a:rPr>
              <a:t>R</a:t>
            </a:r>
            <a:r>
              <a:rPr lang="sk-SK" baseline="-25000" dirty="0" err="1">
                <a:solidFill>
                  <a:schemeClr val="tx1"/>
                </a:solidFill>
              </a:rPr>
              <a:t>i</a:t>
            </a:r>
            <a:r>
              <a:rPr lang="sk-SK" baseline="-25000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&gt;&gt; Q</a:t>
            </a:r>
            <a:r>
              <a:rPr lang="sk-SK" baseline="30000" dirty="0">
                <a:solidFill>
                  <a:schemeClr val="tx1"/>
                </a:solidFill>
              </a:rPr>
              <a:t>2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sk-SK" baseline="-25000" dirty="0">
                <a:solidFill>
                  <a:schemeClr val="tx1"/>
                </a:solidFill>
              </a:rPr>
              <a:t>cievky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Bežné generátory: </a:t>
            </a:r>
            <a:r>
              <a:rPr lang="sk-SK" dirty="0" err="1">
                <a:solidFill>
                  <a:schemeClr val="tx1"/>
                </a:solidFill>
              </a:rPr>
              <a:t>R</a:t>
            </a:r>
            <a:r>
              <a:rPr lang="sk-SK" baseline="-25000" dirty="0" err="1">
                <a:solidFill>
                  <a:schemeClr val="tx1"/>
                </a:solidFill>
              </a:rPr>
              <a:t>i</a:t>
            </a:r>
            <a:r>
              <a:rPr lang="sk-SK" dirty="0">
                <a:solidFill>
                  <a:schemeClr val="tx1"/>
                </a:solidFill>
              </a:rPr>
              <a:t> = 50 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sk-SK" dirty="0">
                <a:solidFill>
                  <a:schemeClr val="tx1"/>
                </a:solidFill>
              </a:rPr>
              <a:t> – málo, napätie na LC obvode ovplyvní prúd dodávaný generátorom, ktorý nebude konštantný (nameraná kvalita klesne)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Q býva typicky 10-100 (v závislosti od rezonančnej frekvencie), R rádovo 0,1 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sk-SK" dirty="0">
                <a:solidFill>
                  <a:schemeClr val="tx1"/>
                </a:solidFill>
              </a:rPr>
              <a:t>, takže generátor musí byť na obvod cez odpor oveľa väčší než (100-10000).0,1= (10-1000)</a:t>
            </a:r>
            <a:r>
              <a:rPr lang="el-GR" dirty="0">
                <a:solidFill>
                  <a:schemeClr val="tx1"/>
                </a:solidFill>
              </a:rPr>
              <a:t> Ω</a:t>
            </a:r>
            <a:r>
              <a:rPr lang="sk-SK" dirty="0">
                <a:solidFill>
                  <a:schemeClr val="tx1"/>
                </a:solidFill>
              </a:rPr>
              <a:t>., </a:t>
            </a:r>
            <a:r>
              <a:rPr lang="sk-SK" dirty="0">
                <a:solidFill>
                  <a:srgbClr val="FF0000"/>
                </a:solidFill>
              </a:rPr>
              <a:t>napríklad 100 k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sk-SK" dirty="0">
                <a:solidFill>
                  <a:schemeClr val="tx1"/>
                </a:solidFill>
              </a:rPr>
              <a:t>. Alternatívou je použitie kondenzátora s kapacitou určenou vzťahom </a:t>
            </a: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Menší problém: napätie na LC obvode bude oveľa menšie, než napätie generátora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650C2-5782-4EE5-97D2-5B90BA0203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0" y="-346121"/>
            <a:ext cx="5480096" cy="295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077A0-ADE1-440D-B458-1C0176DD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7963" r="13906" b="16480"/>
          <a:stretch/>
        </p:blipFill>
        <p:spPr>
          <a:xfrm>
            <a:off x="4417360" y="4141693"/>
            <a:ext cx="2689412" cy="2106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3E3FF-FCEC-47FC-B383-5DB2365866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28759" r="22552" b="25561"/>
          <a:stretch/>
        </p:blipFill>
        <p:spPr>
          <a:xfrm>
            <a:off x="1586752" y="4437529"/>
            <a:ext cx="1317813" cy="8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5" y="1539688"/>
            <a:ext cx="8596668" cy="531831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Meranie na obvode:</a:t>
            </a:r>
          </a:p>
          <a:p>
            <a:r>
              <a:rPr lang="sk-SK" dirty="0">
                <a:solidFill>
                  <a:srgbClr val="FF0000"/>
                </a:solidFill>
              </a:rPr>
              <a:t>Striedavým voltmetrom (schopným merať vyššie frekvencie), alebo osciloskopom</a:t>
            </a: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r>
              <a:rPr lang="sk-SK" dirty="0">
                <a:solidFill>
                  <a:srgbClr val="FF0000"/>
                </a:solidFill>
              </a:rPr>
              <a:t>Prevrátená hodnota kvality je úmerná stratám v obvode (odporu)</a:t>
            </a:r>
          </a:p>
          <a:p>
            <a:r>
              <a:rPr lang="sk-SK" dirty="0">
                <a:solidFill>
                  <a:srgbClr val="FF0000"/>
                </a:solidFill>
              </a:rPr>
              <a:t>Rezonančná frekvencia závisí od magnetického poľa v cievke (od magnetických vlastností a od vírivých prúdov) </a:t>
            </a:r>
            <a:endParaRPr lang="sk-SK" baseline="-25000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A8F5E-4C09-4820-AEBC-7921B128C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8108" r="8984" b="16507"/>
          <a:stretch/>
        </p:blipFill>
        <p:spPr>
          <a:xfrm>
            <a:off x="354605" y="2758793"/>
            <a:ext cx="4459868" cy="2232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BB676-244C-4453-AB98-2E54BBC65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5443" r="8974" b="13598"/>
          <a:stretch/>
        </p:blipFill>
        <p:spPr>
          <a:xfrm>
            <a:off x="5190104" y="2763364"/>
            <a:ext cx="4374849" cy="25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5" y="1539688"/>
            <a:ext cx="8596668" cy="531831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Meniť parametre: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Vodivosť materiálu (meď,  mosadz, hliník, </a:t>
            </a:r>
            <a:r>
              <a:rPr lang="sk-SK" dirty="0" err="1">
                <a:solidFill>
                  <a:schemeClr val="tx1"/>
                </a:solidFill>
              </a:rPr>
              <a:t>nerez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Priemer tyče –tyčky rôznych priemerov (2 mm až 1 cm) z rôznych materiálov sa dajú kúpiť v obchodoch so stavebninami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Magnetické vlastnosti (železo, ferit)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Prípadne rôzne rezonančné frekvencie (napríklad meniť kapacitu kondenzátora)</a:t>
            </a:r>
          </a:p>
          <a:p>
            <a:r>
              <a:rPr lang="sk-SK" dirty="0">
                <a:solidFill>
                  <a:schemeClr val="tx1"/>
                </a:solidFill>
              </a:rPr>
              <a:t>Vyhodnotiť: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Zmenu kvality – nárast odporu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Zmenu frekvencie – zmenu magnetického poľa v cievke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Porovnať s teoreticky očakávanými zmenami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Top prezentácia: skalibrovať aparatúru tak, že viete priamo určiť permeabilitu alebo </a:t>
            </a:r>
            <a:r>
              <a:rPr lang="sk-SK" dirty="0" err="1">
                <a:solidFill>
                  <a:schemeClr val="tx1"/>
                </a:solidFill>
              </a:rPr>
              <a:t>rezistivitu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Bezkontaktné meranie odporu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9" y="2514601"/>
            <a:ext cx="7652030" cy="439140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Literatúra: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Množstvo materiálov o RLC obvodoch na Internete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A. </a:t>
            </a:r>
            <a:r>
              <a:rPr lang="sk-SK" sz="2200" dirty="0" err="1">
                <a:solidFill>
                  <a:schemeClr val="tx1"/>
                </a:solidFill>
              </a:rPr>
              <a:t>Trirpák</a:t>
            </a:r>
            <a:r>
              <a:rPr lang="sk-SK" sz="2200" dirty="0">
                <a:solidFill>
                  <a:schemeClr val="tx1"/>
                </a:solidFill>
              </a:rPr>
              <a:t>: Elektromagnetizmus, najmä kapitola 7. (použite Google)</a:t>
            </a:r>
          </a:p>
        </p:txBody>
      </p:sp>
    </p:spTree>
    <p:extLst>
      <p:ext uri="{BB962C8B-B14F-4D97-AF65-F5344CB8AC3E}">
        <p14:creationId xmlns:p14="http://schemas.microsoft.com/office/powerpoint/2010/main" val="231164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Bezkontaktné meranie odporu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9" y="2514601"/>
            <a:ext cx="7652030" cy="4391408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RLC parallel circuit (vascak.cz)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Bezkontaktné meranie odporu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9" y="2514601"/>
            <a:ext cx="7652030" cy="4391408"/>
          </a:xfrm>
        </p:spPr>
        <p:txBody>
          <a:bodyPr>
            <a:normAutofit/>
          </a:bodyPr>
          <a:lstStyle/>
          <a:p>
            <a:r>
              <a:rPr lang="sk-SK" sz="2400" dirty="0"/>
              <a:t>Po vložení </a:t>
            </a:r>
            <a:r>
              <a:rPr lang="sk-SK" sz="2400" dirty="0">
                <a:solidFill>
                  <a:srgbClr val="00B0F0"/>
                </a:solidFill>
              </a:rPr>
              <a:t>nemagnetickej kovovej  </a:t>
            </a:r>
            <a:r>
              <a:rPr lang="sk-SK" sz="2400" dirty="0">
                <a:solidFill>
                  <a:schemeClr val="tx1"/>
                </a:solidFill>
              </a:rPr>
              <a:t>alebo</a:t>
            </a:r>
            <a:r>
              <a:rPr lang="sk-SK" sz="2400" dirty="0">
                <a:solidFill>
                  <a:srgbClr val="00B0F0"/>
                </a:solidFill>
              </a:rPr>
              <a:t> fero­mag­netickej tyče</a:t>
            </a:r>
            <a:r>
              <a:rPr lang="sk-SK" sz="2400" dirty="0"/>
              <a:t> do cievky zmeníte </a:t>
            </a:r>
            <a:r>
              <a:rPr lang="sk-SK" sz="2400" dirty="0">
                <a:solidFill>
                  <a:srgbClr val="00B0F0"/>
                </a:solidFill>
              </a:rPr>
              <a:t>odozvu RLC obvodu </a:t>
            </a:r>
            <a:r>
              <a:rPr lang="sk-SK" sz="2400" dirty="0"/>
              <a:t>budeného striedavým prúdom. Ako môžete z odozvy obvodu určiť </a:t>
            </a:r>
            <a:r>
              <a:rPr lang="sk-SK" sz="2400" dirty="0">
                <a:solidFill>
                  <a:srgbClr val="00B0F0"/>
                </a:solidFill>
              </a:rPr>
              <a:t>magnetické a elektrické vlastnosti </a:t>
            </a:r>
            <a:r>
              <a:rPr lang="sk-SK" sz="2400" dirty="0"/>
              <a:t>vloženej tyče?</a:t>
            </a:r>
            <a:endParaRPr lang="en-GB" sz="2400" dirty="0"/>
          </a:p>
          <a:p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8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LC obvod?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99057D-F369-44E0-B82D-31820D84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4" y="1027546"/>
            <a:ext cx="6243603" cy="274701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ACA2F-0497-40B8-BBC3-66E41B23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96" y="3244534"/>
            <a:ext cx="5942353" cy="3829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8C4358-4974-4461-B671-4F98C53D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92" y="3131689"/>
            <a:ext cx="5872701" cy="4055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E8223-935B-400D-A1D6-9A48E489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09" y="815583"/>
            <a:ext cx="6296711" cy="33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2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RLC obvod?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FE6C00-7A65-4744-9C91-B64A4CBE1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481" y="1320148"/>
                <a:ext cx="8596668" cy="3880773"/>
              </a:xfrm>
            </p:spPr>
            <p:txBody>
              <a:bodyPr/>
              <a:lstStyle/>
              <a:p>
                <a:r>
                  <a:rPr lang="sk-SK" dirty="0"/>
                  <a:t>Reálne obvody – straty energie, napríklad premena na teplo na odporoch, najmä odpore cievky</a:t>
                </a:r>
              </a:p>
              <a:p>
                <a:r>
                  <a:rPr lang="sk-SK" dirty="0"/>
                  <a:t>Nárast napätia nie je nekonečne veľkým ale iba Q-krát väčší,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sk-SK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sk-SK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sk-SK" dirty="0"/>
              </a:p>
              <a:p>
                <a:r>
                  <a:rPr lang="sk-SK" dirty="0"/>
                  <a:t>Q – kvalita obvodu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FE6C00-7A65-4744-9C91-B64A4CBE1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481" y="1320148"/>
                <a:ext cx="8596668" cy="3880773"/>
              </a:xfrm>
              <a:blipFill>
                <a:blip r:embed="rId2"/>
                <a:stretch>
                  <a:fillRect l="-213" t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3AE91F-7D46-47B0-A9D4-A3674F74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9" y="3355042"/>
            <a:ext cx="9174771" cy="38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Bezkontaktné meranie odporu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61F38-30B7-4F72-B34B-5912D0E13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3" y="874058"/>
            <a:ext cx="8201794" cy="442238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B7C7F8-C9D7-4710-BC09-D468C777294C}"/>
              </a:ext>
            </a:extLst>
          </p:cNvPr>
          <p:cNvSpPr txBox="1">
            <a:spLocks/>
          </p:cNvSpPr>
          <p:nvPr/>
        </p:nvSpPr>
        <p:spPr>
          <a:xfrm>
            <a:off x="1229752" y="5038814"/>
            <a:ext cx="7652030" cy="189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/>
              <a:t>Sériové budenie						Paralelné budenie</a:t>
            </a:r>
            <a:br>
              <a:rPr lang="sk-SK" sz="2400" dirty="0"/>
            </a:br>
            <a:r>
              <a:rPr lang="sk-SK" sz="2400" dirty="0"/>
              <a:t>Sériový RLC							Paralelný RLC</a:t>
            </a:r>
            <a:endParaRPr lang="en-GB" sz="2400" dirty="0"/>
          </a:p>
          <a:p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stane s RLC obvodom, ak do cievky vložíme vodivú tyč?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4" y="1930400"/>
            <a:ext cx="8596668" cy="3880773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 cievke je premenné magnetické pole</a:t>
            </a:r>
          </a:p>
          <a:p>
            <a:r>
              <a:rPr lang="sk-SK" dirty="0">
                <a:solidFill>
                  <a:srgbClr val="00B0F0"/>
                </a:solidFill>
              </a:rPr>
              <a:t>Elektromagnetická indukcia</a:t>
            </a:r>
            <a:r>
              <a:rPr lang="sk-SK" dirty="0">
                <a:solidFill>
                  <a:schemeClr val="tx1"/>
                </a:solidFill>
              </a:rPr>
              <a:t> – vo vodiči vzniknú tzv. </a:t>
            </a:r>
            <a:r>
              <a:rPr lang="sk-SK" dirty="0">
                <a:solidFill>
                  <a:srgbClr val="00B0F0"/>
                </a:solidFill>
              </a:rPr>
              <a:t>vírivé prúdy</a:t>
            </a:r>
          </a:p>
          <a:p>
            <a:r>
              <a:rPr lang="sk-SK" dirty="0" err="1">
                <a:solidFill>
                  <a:srgbClr val="00B0F0"/>
                </a:solidFill>
              </a:rPr>
              <a:t>Lenzovo</a:t>
            </a:r>
            <a:r>
              <a:rPr lang="sk-SK" dirty="0">
                <a:solidFill>
                  <a:srgbClr val="00B0F0"/>
                </a:solidFill>
              </a:rPr>
              <a:t> pravidlo </a:t>
            </a:r>
            <a:r>
              <a:rPr lang="sk-SK" dirty="0">
                <a:solidFill>
                  <a:schemeClr val="tx1"/>
                </a:solidFill>
              </a:rPr>
              <a:t>– vírivé prúdy majú taký smer, že pôsobia proti zmene magnetického poľa, ktorá ich vyvolala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8CE5C-1B16-4A63-9053-71FCF7B8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" y="2825121"/>
            <a:ext cx="9359153" cy="46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stane s RLC obvodom, ak do cievky vložíme </a:t>
            </a:r>
            <a:r>
              <a:rPr lang="sk-SK" dirty="0">
                <a:solidFill>
                  <a:srgbClr val="C00000"/>
                </a:solidFill>
              </a:rPr>
              <a:t>vodivú nemagnetickú </a:t>
            </a:r>
            <a:r>
              <a:rPr lang="sk-SK" dirty="0"/>
              <a:t>tyč?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FE6C00-7A65-4744-9C91-B64A4CBE1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140" y="2427942"/>
                <a:ext cx="8596668" cy="38807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Povrchový jav (skin-</a:t>
                </a:r>
                <a:r>
                  <a:rPr lang="sk-SK" dirty="0" err="1">
                    <a:solidFill>
                      <a:schemeClr val="tx1"/>
                    </a:solidFill>
                  </a:rPr>
                  <a:t>effect</a:t>
                </a:r>
                <a:r>
                  <a:rPr lang="sk-SK" dirty="0">
                    <a:solidFill>
                      <a:schemeClr val="tx1"/>
                    </a:solidFill>
                  </a:rPr>
                  <a:t>), hĺbka </a:t>
                </a:r>
                <a:r>
                  <a:rPr lang="sk-SK" dirty="0" err="1">
                    <a:solidFill>
                      <a:schemeClr val="tx1"/>
                    </a:solidFill>
                  </a:rPr>
                  <a:t>vnoru</a:t>
                </a:r>
                <a:endParaRPr lang="sk-SK" dirty="0">
                  <a:solidFill>
                    <a:schemeClr val="tx1"/>
                  </a:solidFill>
                </a:endParaRPr>
              </a:p>
              <a:p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Príklad: f = 100 kHz (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sk-SK" dirty="0">
                    <a:solidFill>
                      <a:schemeClr val="tx1"/>
                    </a:solidFill>
                  </a:rPr>
                  <a:t> = 314 000 rad/s), meď</a:t>
                </a: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Meď je nemagnetická (relatívna permeabilita = 1), permeabilita = 4</a:t>
                </a:r>
                <a:r>
                  <a:rPr lang="el-GR" dirty="0">
                    <a:solidFill>
                      <a:schemeClr val="tx1"/>
                    </a:solidFill>
                  </a:rPr>
                  <a:t>π</a:t>
                </a:r>
                <a:r>
                  <a:rPr lang="sk-SK" dirty="0">
                    <a:solidFill>
                      <a:schemeClr val="tx1"/>
                    </a:solidFill>
                  </a:rPr>
                  <a:t>.10</a:t>
                </a:r>
                <a:r>
                  <a:rPr lang="sk-SK" baseline="30000" dirty="0">
                    <a:solidFill>
                      <a:schemeClr val="tx1"/>
                    </a:solidFill>
                  </a:rPr>
                  <a:t>-7 </a:t>
                </a:r>
                <a:r>
                  <a:rPr lang="sk-SK" dirty="0">
                    <a:solidFill>
                      <a:schemeClr val="tx1"/>
                    </a:solidFill>
                  </a:rPr>
                  <a:t>F/m</a:t>
                </a:r>
                <a:br>
                  <a:rPr lang="sk-SK" dirty="0">
                    <a:solidFill>
                      <a:schemeClr val="tx1"/>
                    </a:solidFill>
                  </a:rPr>
                </a:br>
                <a:r>
                  <a:rPr lang="sk-SK" dirty="0">
                    <a:solidFill>
                      <a:schemeClr val="tx1"/>
                    </a:solidFill>
                  </a:rPr>
                  <a:t>vysoká vodivosť 6.10</a:t>
                </a:r>
                <a:r>
                  <a:rPr lang="sk-SK" baseline="30000" dirty="0">
                    <a:solidFill>
                      <a:schemeClr val="tx1"/>
                    </a:solidFill>
                  </a:rPr>
                  <a:t>7 </a:t>
                </a:r>
                <a:r>
                  <a:rPr lang="sk-SK" dirty="0">
                    <a:solidFill>
                      <a:schemeClr val="tx1"/>
                    </a:solidFill>
                  </a:rPr>
                  <a:t>S/m </a:t>
                </a: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Hĺbka </a:t>
                </a:r>
                <a:r>
                  <a:rPr lang="sk-SK" dirty="0" err="1">
                    <a:solidFill>
                      <a:schemeClr val="tx1"/>
                    </a:solidFill>
                  </a:rPr>
                  <a:t>vnoru</a:t>
                </a:r>
                <a:r>
                  <a:rPr lang="sk-SK" dirty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k-SK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314000 . 12,56.</m:t>
                            </m:r>
                            <m:sSup>
                              <m:sSupPr>
                                <m:ctrlP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sup>
                            </m:sSup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.6.</m:t>
                            </m:r>
                            <m:sSup>
                              <m:sSupPr>
                                <m:ctrlP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sk-SK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=0,3 </m:t>
                    </m:r>
                    <m:r>
                      <m:rPr>
                        <m:sty m:val="p"/>
                      </m:rPr>
                      <a:rPr lang="sk-S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sk-SK" dirty="0">
                  <a:solidFill>
                    <a:schemeClr val="tx1"/>
                  </a:solidFill>
                </a:endParaRPr>
              </a:p>
              <a:p>
                <a:r>
                  <a:rPr lang="sk-SK" dirty="0">
                    <a:solidFill>
                      <a:schemeClr val="tx1"/>
                    </a:solidFill>
                  </a:rPr>
                  <a:t>Výsledný efekt:</a:t>
                </a:r>
              </a:p>
              <a:p>
                <a:pPr lvl="1"/>
                <a:r>
                  <a:rPr lang="sk-SK" sz="1800" dirty="0">
                    <a:solidFill>
                      <a:srgbClr val="00B0F0"/>
                    </a:solidFill>
                  </a:rPr>
                  <a:t>Zväčšia sa straty ohrievaním tyče prúdmi (</a:t>
                </a:r>
                <a:r>
                  <a:rPr lang="sk-SK" sz="1800" dirty="0">
                    <a:solidFill>
                      <a:srgbClr val="C00000"/>
                    </a:solidFill>
                  </a:rPr>
                  <a:t>klesne kvalita obvodu</a:t>
                </a:r>
                <a:r>
                  <a:rPr lang="sk-SK" sz="1800" dirty="0">
                    <a:solidFill>
                      <a:srgbClr val="00B0F0"/>
                    </a:solidFill>
                  </a:rPr>
                  <a:t>)</a:t>
                </a:r>
              </a:p>
              <a:p>
                <a:pPr lvl="1"/>
                <a:r>
                  <a:rPr lang="sk-SK" sz="1800" dirty="0">
                    <a:solidFill>
                      <a:srgbClr val="00B0F0"/>
                    </a:solidFill>
                  </a:rPr>
                  <a:t>Zmenší sa magnetické pole v cievke, klesne jej </a:t>
                </a:r>
                <a:br>
                  <a:rPr lang="sk-SK" sz="1800" dirty="0">
                    <a:solidFill>
                      <a:srgbClr val="00B0F0"/>
                    </a:solidFill>
                  </a:rPr>
                </a:br>
                <a:r>
                  <a:rPr lang="sk-SK" sz="1800" dirty="0">
                    <a:solidFill>
                      <a:srgbClr val="00B0F0"/>
                    </a:solidFill>
                  </a:rPr>
                  <a:t>indukčnosť L (</a:t>
                </a:r>
                <a:r>
                  <a:rPr lang="sk-SK" sz="1800" dirty="0">
                    <a:solidFill>
                      <a:srgbClr val="C00000"/>
                    </a:solidFill>
                  </a:rPr>
                  <a:t>stúpne rezonančná frekvencia</a:t>
                </a:r>
                <a:r>
                  <a:rPr lang="sk-SK" sz="1800" dirty="0">
                    <a:solidFill>
                      <a:srgbClr val="00B0F0"/>
                    </a:solidFill>
                  </a:rPr>
                  <a:t>)</a:t>
                </a:r>
              </a:p>
              <a:p>
                <a:endParaRPr lang="sk-SK" dirty="0">
                  <a:solidFill>
                    <a:schemeClr val="tx1"/>
                  </a:solidFill>
                </a:endParaRPr>
              </a:p>
              <a:p>
                <a:endParaRPr lang="sk-SK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FE6C00-7A65-4744-9C91-B64A4CBE1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140" y="2427942"/>
                <a:ext cx="8596668" cy="3880773"/>
              </a:xfrm>
              <a:blipFill>
                <a:blip r:embed="rId2"/>
                <a:stretch>
                  <a:fillRect l="-213" t="-1570" r="-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D78CE5C-1B16-4A63-9053-71FCF7B8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2" t="24414" b="52870"/>
          <a:stretch/>
        </p:blipFill>
        <p:spPr>
          <a:xfrm>
            <a:off x="5107246" y="1829548"/>
            <a:ext cx="3881007" cy="1196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E4094-3E35-4206-92D4-8377B1B143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5054" r="13668" b="15692"/>
          <a:stretch/>
        </p:blipFill>
        <p:spPr>
          <a:xfrm>
            <a:off x="8514229" y="4033371"/>
            <a:ext cx="3677771" cy="302810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E3A4D3-3FA5-4776-9A85-06166934535F}"/>
              </a:ext>
            </a:extLst>
          </p:cNvPr>
          <p:cNvCxnSpPr/>
          <p:nvPr/>
        </p:nvCxnSpPr>
        <p:spPr>
          <a:xfrm>
            <a:off x="9466729" y="4894729"/>
            <a:ext cx="853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3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stane s RLC obvodom, ak do cievky vložíme </a:t>
            </a:r>
            <a:r>
              <a:rPr lang="sk-SK" dirty="0">
                <a:solidFill>
                  <a:srgbClr val="C00000"/>
                </a:solidFill>
              </a:rPr>
              <a:t>nevodivú magnetickú </a:t>
            </a:r>
            <a:r>
              <a:rPr lang="sk-SK" dirty="0"/>
              <a:t>tyč?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40" y="2427942"/>
            <a:ext cx="8596668" cy="388077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Vhodný materiál: ferit (nevodivá magnetická keramika z Fe3O4</a:t>
            </a:r>
          </a:p>
          <a:p>
            <a:r>
              <a:rPr lang="sk-SK" dirty="0">
                <a:solidFill>
                  <a:schemeClr val="tx1"/>
                </a:solidFill>
              </a:rPr>
              <a:t>Magnetické pole v cievke veľmi stúpne (relatívna permeabilita typicky 100)</a:t>
            </a:r>
          </a:p>
          <a:p>
            <a:r>
              <a:rPr lang="sk-SK" dirty="0">
                <a:solidFill>
                  <a:schemeClr val="tx1"/>
                </a:solidFill>
              </a:rPr>
              <a:t>Stúpne indukčnosť cievky (typicky 100-krát)</a:t>
            </a:r>
          </a:p>
          <a:p>
            <a:r>
              <a:rPr lang="sk-SK" dirty="0">
                <a:solidFill>
                  <a:srgbClr val="C00000"/>
                </a:solidFill>
              </a:rPr>
              <a:t>Klesne rezonančná frekvencia </a:t>
            </a:r>
            <a:r>
              <a:rPr lang="sk-SK" dirty="0">
                <a:solidFill>
                  <a:schemeClr val="tx1"/>
                </a:solidFill>
              </a:rPr>
              <a:t>(typicky 10-krát)</a:t>
            </a:r>
          </a:p>
          <a:p>
            <a:r>
              <a:rPr lang="sk-SK" dirty="0">
                <a:solidFill>
                  <a:schemeClr val="tx1"/>
                </a:solidFill>
              </a:rPr>
              <a:t>Kvalita obvykle stúpne, ak prídavné straty možno zanedbať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CE88D-C4F3-4817-B15A-9F80D387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7117" r="12321" b="20625"/>
          <a:stretch/>
        </p:blipFill>
        <p:spPr>
          <a:xfrm>
            <a:off x="7068671" y="4040842"/>
            <a:ext cx="5123329" cy="28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stane s RLC obvodom, ak do cievky vložíme </a:t>
            </a:r>
            <a:r>
              <a:rPr lang="sk-SK" dirty="0">
                <a:solidFill>
                  <a:srgbClr val="C00000"/>
                </a:solidFill>
              </a:rPr>
              <a:t>vodivú magnetickú </a:t>
            </a:r>
            <a:r>
              <a:rPr lang="sk-SK" dirty="0"/>
              <a:t>tyč?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6C00-7A65-4744-9C91-B64A4CBE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40" y="2427942"/>
            <a:ext cx="8596668" cy="388077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Vhodný materiál: železo</a:t>
            </a:r>
          </a:p>
          <a:p>
            <a:r>
              <a:rPr lang="sk-SK" dirty="0">
                <a:solidFill>
                  <a:schemeClr val="tx1"/>
                </a:solidFill>
              </a:rPr>
              <a:t>Magnetické pole v cievke veľmi stúpne (relatívna permeabilita typicky 100-1000)</a:t>
            </a:r>
          </a:p>
          <a:p>
            <a:r>
              <a:rPr lang="sk-SK" dirty="0">
                <a:solidFill>
                  <a:schemeClr val="tx1"/>
                </a:solidFill>
              </a:rPr>
              <a:t>Stúpne indukčnosť cievky (typicky 100-1000-krát)</a:t>
            </a:r>
          </a:p>
          <a:p>
            <a:r>
              <a:rPr lang="sk-SK" dirty="0">
                <a:solidFill>
                  <a:schemeClr val="tx1"/>
                </a:solidFill>
              </a:rPr>
              <a:t>Oveľa väčšie vírivé prúdy (lebo väčšie magnetické pole), teda vyššia rezonančná frekvencia, oveľa väčšie straty</a:t>
            </a:r>
          </a:p>
          <a:p>
            <a:r>
              <a:rPr lang="sk-SK" dirty="0">
                <a:solidFill>
                  <a:schemeClr val="tx1"/>
                </a:solidFill>
              </a:rPr>
              <a:t>Výsledný efekt závisí od parametrov konkrétneho materiálu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23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755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Trebuchet MS</vt:lpstr>
      <vt:lpstr>Wingdings 3</vt:lpstr>
      <vt:lpstr>Facet</vt:lpstr>
      <vt:lpstr>6. Bezkontaktné meranie odporu</vt:lpstr>
      <vt:lpstr>6. Bezkontaktné meranie odporu</vt:lpstr>
      <vt:lpstr>Čo je LC obvod?</vt:lpstr>
      <vt:lpstr>Čo je RLC obvod?</vt:lpstr>
      <vt:lpstr>6. Bezkontaktné meranie odporu</vt:lpstr>
      <vt:lpstr>Čo sa stane s RLC obvodom, ak do cievky vložíme vodivú tyč?</vt:lpstr>
      <vt:lpstr>Čo sa stane s RLC obvodom, ak do cievky vložíme vodivú nemagnetickú tyč?</vt:lpstr>
      <vt:lpstr>Čo sa stane s RLC obvodom, ak do cievky vložíme nevodivú magnetickú tyč?</vt:lpstr>
      <vt:lpstr>Čo sa stane s RLC obvodom, ak do cievky vložíme vodivú magnetickú tyč?</vt:lpstr>
      <vt:lpstr>Čo s úlohou?</vt:lpstr>
      <vt:lpstr>Čo s úlohou?</vt:lpstr>
      <vt:lpstr>Čo s úlohou?</vt:lpstr>
      <vt:lpstr>Čo s úlohou?</vt:lpstr>
      <vt:lpstr>6. Bezkontaktné meranie odporu</vt:lpstr>
      <vt:lpstr>6. Bezkontaktné meranie odporu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Zaujímavé kvapaliny</dc:title>
  <dc:creator>František Kundracik</dc:creator>
  <cp:lastModifiedBy>František Kundracik</cp:lastModifiedBy>
  <cp:revision>49</cp:revision>
  <dcterms:created xsi:type="dcterms:W3CDTF">2023-08-17T19:12:28Z</dcterms:created>
  <dcterms:modified xsi:type="dcterms:W3CDTF">2023-10-31T09:06:26Z</dcterms:modified>
</cp:coreProperties>
</file>